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259" r:id="rId3"/>
    <p:sldId id="288" r:id="rId4"/>
    <p:sldId id="285" r:id="rId5"/>
    <p:sldId id="286" r:id="rId6"/>
    <p:sldId id="261" r:id="rId7"/>
    <p:sldId id="264" r:id="rId8"/>
    <p:sldId id="262" r:id="rId9"/>
    <p:sldId id="267" r:id="rId10"/>
    <p:sldId id="284" r:id="rId11"/>
    <p:sldId id="281" r:id="rId12"/>
    <p:sldId id="268" r:id="rId13"/>
    <p:sldId id="278" r:id="rId14"/>
    <p:sldId id="287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89130" autoAdjust="0"/>
  </p:normalViewPr>
  <p:slideViewPr>
    <p:cSldViewPr>
      <p:cViewPr varScale="1">
        <p:scale>
          <a:sx n="66" d="100"/>
          <a:sy n="66" d="100"/>
        </p:scale>
        <p:origin x="942" y="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F5 </a:t>
            </a:r>
            <a:r>
              <a:rPr lang="en-US" dirty="0" err="1"/>
              <a:t>চেপে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 open </a:t>
            </a:r>
            <a:r>
              <a:rPr lang="en-US" dirty="0" err="1"/>
              <a:t>করলে</a:t>
            </a:r>
            <a:r>
              <a:rPr lang="en-US" dirty="0"/>
              <a:t> hide slide </a:t>
            </a:r>
            <a:r>
              <a:rPr lang="en-US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টিউমার  ও ক্যান্সারের বিষয়টি  অনিয়ন্ত্রিত কোষ</a:t>
            </a:r>
            <a:r>
              <a:rPr lang="bn-IN" baseline="0" dirty="0"/>
              <a:t> বিভাজনের ফসল তবে ভাইরাসের সংক্রমনে এটি ক্যান্সারে পরিণত হয় এই বিষয়টি প্রশ্ন করে ভিডিওটি দেখানোর পর স্পষ্ট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/>
              <a:t>শিক্ষক</a:t>
            </a:r>
            <a:r>
              <a:rPr lang="bn-IN" baseline="0"/>
              <a:t> </a:t>
            </a:r>
            <a:r>
              <a:rPr lang="bn-IN" baseline="0" dirty="0"/>
              <a:t>তার সুবিধামত দলে ভাগ করে এই প্রকৃয়াটি প্রথমে উক্ত অংশটি ২মিঃ নিরব পাঠ করানোর পর দলগত কাজ দিতে পারেন।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65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3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F5 </a:t>
            </a:r>
            <a:r>
              <a:rPr lang="en-US" dirty="0" err="1"/>
              <a:t>চেপে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 open </a:t>
            </a:r>
            <a:r>
              <a:rPr lang="en-US" dirty="0" err="1"/>
              <a:t>করলে</a:t>
            </a:r>
            <a:r>
              <a:rPr lang="en-US" dirty="0"/>
              <a:t> hide slide </a:t>
            </a:r>
            <a:r>
              <a:rPr lang="en-US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bn-IN" baseline="0" dirty="0"/>
              <a:t>শিক্ষার্থীদের এ জাতীয় প্রশ্ন করার মাধ্যমে পাঠ ঘোষণা আসতে পারে।  নিজের মত করে আরো প্রশ্ন সংযোজন করে নিতে পারেন।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6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শিখন ফল অনুযায়ী ধারাবাহিক ভাবে</a:t>
            </a:r>
            <a:r>
              <a:rPr lang="en-US" baseline="0" dirty="0"/>
              <a:t> </a:t>
            </a:r>
            <a:r>
              <a:rPr lang="bn-IN" baseline="0" dirty="0"/>
              <a:t>পাঠ উপস্থাপন করার জন্য </a:t>
            </a:r>
            <a:r>
              <a:rPr lang="bn-IN" dirty="0"/>
              <a:t>এই স্লাইডটি রাখা</a:t>
            </a:r>
            <a:r>
              <a:rPr lang="bn-IN" baseline="0" dirty="0"/>
              <a:t> হয়েছে।</a:t>
            </a:r>
            <a:r>
              <a:rPr lang="bn-IN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7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0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r>
              <a:rPr lang="bn-IN" dirty="0"/>
              <a:t>কোন</a:t>
            </a:r>
            <a:r>
              <a:rPr lang="bn-IN" baseline="0" dirty="0"/>
              <a:t> ধরনের বিভাজন তোমরা দেখছ? একে কী বলে ? এজাতীয় প্রশ্ন করা </a:t>
            </a:r>
            <a:r>
              <a:rPr lang="en-US" baseline="0" dirty="0" err="1"/>
              <a:t>যে</a:t>
            </a:r>
            <a:r>
              <a:rPr lang="bn-IN" baseline="0" dirty="0"/>
              <a:t>তে পারে?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3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4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805701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স্লাইডের নিচে অর্থাৎ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1300" y="304800"/>
            <a:ext cx="3581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চল দেখি কী ঘটে?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5304"/>
              </p:ext>
            </p:extLst>
          </p:nvPr>
        </p:nvGraphicFramePr>
        <p:xfrm>
          <a:off x="6705600" y="1432112"/>
          <a:ext cx="1651000" cy="131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Packager Shell Object" showAsIcon="1" r:id="rId4" imgW="863640" imgH="685800" progId="Package">
                  <p:embed/>
                </p:oleObj>
              </mc:Choice>
              <mc:Fallback>
                <p:oleObj name="Packager Shell Object" showAsIcon="1" r:id="rId4" imgW="8636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5600" y="1432112"/>
                        <a:ext cx="1651000" cy="131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6" y="1586131"/>
            <a:ext cx="3579644" cy="23864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2100" y="4206260"/>
            <a:ext cx="2438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প্যাপিলোমা ভাইরাস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756" y="4987549"/>
            <a:ext cx="76962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নিয়ন্ত্রনহীন কোষ বিভাজন হয়, তবে বিভিন্ন প্রকার প্যাপিলোমা ভাইরাস এই ক্যান্সার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তে সহায়তা করে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59" y="1050729"/>
            <a:ext cx="2717636" cy="3678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3" y="1423076"/>
            <a:ext cx="3726974" cy="23107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14500" y="4358660"/>
            <a:ext cx="2438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সাধারন টিউমার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549" y="-25021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743200" y="262078"/>
            <a:ext cx="4761248" cy="685800"/>
            <a:chOff x="-1150189" y="2886999"/>
            <a:chExt cx="718679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-1150189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0600" y="3810000"/>
            <a:ext cx="7489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ফুল থেকে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সৃষ্টি হওয়া কীধরনের বিভাজনের কারন – ব্যাখ্যা কর।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80" y="1234977"/>
            <a:ext cx="3121150" cy="25080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613532"/>
            <a:ext cx="3124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912864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নিষেকের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কোন বিভাজন ঘটে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680888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নিয়ন্ত্রনহীন কোষ বিভাজন হ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3544109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টিউমার কীভাবে সৃষ্টি 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599"/>
            <a:ext cx="6096000" cy="685801"/>
            <a:chOff x="0" y="2599000"/>
            <a:chExt cx="6096000" cy="1386001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5990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95500" y="2474893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 অস্তিত্ব রক্ষায় মাটোসিস কোষ বিভাজনের ভূমিকা ব্যাখ্যা কর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35574">
            <a:off x="2827806" y="3269257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3818"/>
            <a:ext cx="1583388" cy="17936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5400000">
            <a:off x="2930252" y="651148"/>
            <a:ext cx="1975395" cy="4178300"/>
            <a:chOff x="2661194" y="1250561"/>
            <a:chExt cx="1975395" cy="4178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89" r="10925"/>
            <a:stretch/>
          </p:blipFill>
          <p:spPr>
            <a:xfrm>
              <a:off x="2661194" y="1250561"/>
              <a:ext cx="1905001" cy="4178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78042" t="20848" r="5933" b="60932"/>
            <a:stretch/>
          </p:blipFill>
          <p:spPr>
            <a:xfrm rot="1976228">
              <a:off x="3834951" y="2523042"/>
              <a:ext cx="801638" cy="9807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3384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524000"/>
            <a:ext cx="441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" y="304800"/>
            <a:ext cx="1776413" cy="2121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22860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0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10447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867359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2140" y="5526932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না হলে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হতো 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14" y="1205670"/>
            <a:ext cx="5714996" cy="32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15290"/>
            <a:ext cx="8001000" cy="602742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038600" y="988190"/>
            <a:ext cx="3638550" cy="2590800"/>
          </a:xfrm>
          <a:prstGeom prst="wedgeEllipseCallout">
            <a:avLst>
              <a:gd name="adj1" fmla="val -38831"/>
              <a:gd name="adj2" fmla="val 3350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30090" y="1634951"/>
            <a:ext cx="2895600" cy="129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24200" y="400527"/>
            <a:ext cx="2667000" cy="7620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8001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পূর্ণ জীবে পরিণত হওয়ার কৌশল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কোষের অস্বাভাবিক বৃদ্ধির ফলাফল ব্যাখ্যা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2016" y="154154"/>
            <a:ext cx="5337158" cy="11030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অপত্য কোষে ক্রোমোজোম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5" y="2246494"/>
            <a:ext cx="2503117" cy="271793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80679" y="2322282"/>
            <a:ext cx="2747848" cy="3011717"/>
            <a:chOff x="4232894" y="1216349"/>
            <a:chExt cx="2322146" cy="1950733"/>
          </a:xfrm>
        </p:grpSpPr>
        <p:grpSp>
          <p:nvGrpSpPr>
            <p:cNvPr id="12" name="Group 11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55" name="Freeform 5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53" name="Freeform 52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48" name="Freeform 47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Freeform 48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45" name="Freeform 4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Freeform 4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36" name="Freeform 35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33" name="Freeform 3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" name="Group 18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7" name="Freeform 2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3" name="Freeform 22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57" name="Group 56"/>
          <p:cNvGrpSpPr/>
          <p:nvPr/>
        </p:nvGrpSpPr>
        <p:grpSpPr>
          <a:xfrm>
            <a:off x="6014582" y="1441854"/>
            <a:ext cx="2666543" cy="2085436"/>
            <a:chOff x="4232894" y="1216349"/>
            <a:chExt cx="2322146" cy="1950733"/>
          </a:xfrm>
        </p:grpSpPr>
        <p:grpSp>
          <p:nvGrpSpPr>
            <p:cNvPr id="58" name="Group 57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80" name="Group 79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95" name="Freeform 9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83" name="Group 82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Oval 8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85" name="Freeform 8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Freeform 8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59" name="Group 58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76" name="Freeform 75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Freeform 76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73" name="Freeform 7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reeform 7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" name="Group 61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68" name="Freeform 6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Freeform 6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65" name="Freeform 64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Freeform 65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97" name="Group 96"/>
          <p:cNvGrpSpPr/>
          <p:nvPr/>
        </p:nvGrpSpPr>
        <p:grpSpPr>
          <a:xfrm>
            <a:off x="6000511" y="3502208"/>
            <a:ext cx="2497754" cy="2517592"/>
            <a:chOff x="4232894" y="1216349"/>
            <a:chExt cx="2322146" cy="1950733"/>
          </a:xfrm>
        </p:grpSpPr>
        <p:grpSp>
          <p:nvGrpSpPr>
            <p:cNvPr id="98" name="Group 97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120" name="Group 119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121" name="Group 120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131" name="Group 130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135" name="Freeform 13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Oval 135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2" name="Group 131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Oval 133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123" name="Group 122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Oval 12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4" name="Group 123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125" name="Freeform 12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Oval 12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99" name="Group 98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16" name="Freeform 115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Freeform 116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13" name="Freeform 11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Freeform 11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2" name="Group 101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08" name="Freeform 10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Freeform 10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05" name="Freeform 104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reeform 105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37" name="Right Arrow 136"/>
          <p:cNvSpPr/>
          <p:nvPr/>
        </p:nvSpPr>
        <p:spPr>
          <a:xfrm rot="20748896">
            <a:off x="5299265" y="2650210"/>
            <a:ext cx="1159114" cy="31886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Arrow 137"/>
          <p:cNvSpPr/>
          <p:nvPr/>
        </p:nvSpPr>
        <p:spPr>
          <a:xfrm>
            <a:off x="2973842" y="3193030"/>
            <a:ext cx="745309" cy="2572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4849">
            <a:off x="5218579" y="3433062"/>
            <a:ext cx="1188854" cy="3440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403529" y="5439280"/>
            <a:ext cx="5257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কে সমীকরণ বিভাজন বলে কেন?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7" grpId="0" animBg="1"/>
      <p:bldP spid="138" grpId="0" animBg="1"/>
      <p:bldP spid="9" grpId="0" animBg="1"/>
      <p:bldP spid="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8" y="914400"/>
            <a:ext cx="7326630" cy="215043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699" y="6074147"/>
            <a:ext cx="861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অপত্য কোষে নিউক্লিয়াস ও সাইটোপ্লাজমের মধ্যকার আয়তন কেমন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1494" y="5996945"/>
            <a:ext cx="574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 প্রকৃয়ায় সৃষ্ট অপত্য কোষ দুটি দেখতে কেমন?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228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2"/>
          <a:stretch/>
        </p:blipFill>
        <p:spPr>
          <a:xfrm flipH="1">
            <a:off x="1241494" y="2908036"/>
            <a:ext cx="6984622" cy="303048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438400" y="1805611"/>
            <a:ext cx="508227" cy="190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54348" y="1998218"/>
            <a:ext cx="558914" cy="1732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139970" y="3525540"/>
            <a:ext cx="80766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78578" y="1996111"/>
            <a:ext cx="508227" cy="150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6532693" y="4804857"/>
            <a:ext cx="477366" cy="1848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4772108" y="4662603"/>
            <a:ext cx="508179" cy="2406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2819400" y="4265252"/>
            <a:ext cx="482708" cy="1402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9" grpId="0" animBg="1"/>
      <p:bldP spid="10" grpId="0" animBg="1"/>
      <p:bldP spid="11" grpId="0" animBg="1"/>
      <p:bldP spid="14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562600"/>
            <a:ext cx="708660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জাইগোট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য়ায় বিভাজিত হয়ে পূর্ণ জীবে পরিণত হয়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5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762000"/>
            <a:ext cx="3276600" cy="396240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3962400" y="3638650"/>
            <a:ext cx="1447800" cy="762000"/>
          </a:xfrm>
          <a:prstGeom prst="wedgeEllipseCallout">
            <a:avLst>
              <a:gd name="adj1" fmla="val 122403"/>
              <a:gd name="adj2" fmla="val -749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জাইগোট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5410200" cy="140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Callout 7"/>
          <p:cNvSpPr/>
          <p:nvPr/>
        </p:nvSpPr>
        <p:spPr>
          <a:xfrm>
            <a:off x="333233" y="3086301"/>
            <a:ext cx="1447800" cy="762000"/>
          </a:xfrm>
          <a:prstGeom prst="wedgeEllipseCallout">
            <a:avLst>
              <a:gd name="adj1" fmla="val -13340"/>
              <a:gd name="adj2" fmla="val -1824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 জাইগোট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7133" y="4800600"/>
            <a:ext cx="6029467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এই ক্ষতস্থান পূর্ণ হবে কোন প্রক্রিয়ায়?</a:t>
            </a:r>
            <a:endParaRPr lang="en-US" sz="2800" dirty="0"/>
          </a:p>
        </p:txBody>
      </p:sp>
      <p:pic>
        <p:nvPicPr>
          <p:cNvPr id="12" name="Picture 2" descr="Peter the bloody. (Petey P) Tags: finger cut blood dirt bleed mac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80" y="1230641"/>
            <a:ext cx="3638266" cy="283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540413" y="2292863"/>
            <a:ext cx="1371600" cy="1091550"/>
            <a:chOff x="3650558" y="2255694"/>
            <a:chExt cx="1593468" cy="1110233"/>
          </a:xfrm>
        </p:grpSpPr>
        <p:pic>
          <p:nvPicPr>
            <p:cNvPr id="14" name="Picture 2" descr="Peter the bloody. (Petey P) Tags: finger cut blood dirt bleed macr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6" t="67200" r="37168" b="5920"/>
            <a:stretch/>
          </p:blipFill>
          <p:spPr bwMode="auto">
            <a:xfrm>
              <a:off x="3650558" y="2255694"/>
              <a:ext cx="1593468" cy="11102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Peter the bloody. (Petey P) Tags: finger cut blood dirt bleed macr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63" t="61168" r="25399" b="20216"/>
            <a:stretch/>
          </p:blipFill>
          <p:spPr bwMode="auto">
            <a:xfrm rot="690981">
              <a:off x="3927129" y="2727875"/>
              <a:ext cx="1040327" cy="533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209533" y="4953000"/>
            <a:ext cx="7324867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এই স্থান যদি অনিয়ন্ত্রিত মাইটোসিস বিভাজন হয় তবে কী ঘটবে?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11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526</Words>
  <Application>Microsoft Office PowerPoint</Application>
  <PresentationFormat>On-screen Show (4:3)</PresentationFormat>
  <Paragraphs>77</Paragraphs>
  <Slides>15</Slides>
  <Notes>13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475</cp:revision>
  <dcterms:created xsi:type="dcterms:W3CDTF">2006-08-16T00:00:00Z</dcterms:created>
  <dcterms:modified xsi:type="dcterms:W3CDTF">2016-08-10T02:55:54Z</dcterms:modified>
</cp:coreProperties>
</file>